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433" r:id="rId3"/>
    <p:sldId id="435" r:id="rId4"/>
    <p:sldId id="434" r:id="rId5"/>
    <p:sldId id="437" r:id="rId6"/>
    <p:sldId id="438" r:id="rId7"/>
    <p:sldId id="439" r:id="rId8"/>
    <p:sldId id="436" r:id="rId9"/>
    <p:sldId id="289" r:id="rId10"/>
  </p:sldIdLst>
  <p:sldSz cx="9144000" cy="5143500" type="screen16x9"/>
  <p:notesSz cx="9872663" cy="6797675"/>
  <p:embeddedFontLst>
    <p:embeddedFont>
      <p:font typeface="HY강M" panose="020B0600000101010101" charset="-127"/>
      <p:regular r:id="rId12"/>
    </p:embeddedFont>
    <p:embeddedFont>
      <p:font typeface="Yoon 윤고딕 520_TT" panose="020B0600000101010101" charset="-127"/>
      <p:regular r:id="rId13"/>
    </p:embeddedFont>
    <p:embeddedFont>
      <p:font typeface="Yoon 윤고딕 540_TT" panose="020B0600000101010101" charset="-127"/>
      <p:regular r:id="rId14"/>
    </p:embeddedFont>
    <p:embeddedFont>
      <p:font typeface="Yoon 윤명조 520_TT" panose="020B0600000101010101" charset="-127"/>
      <p:regular r:id="rId15"/>
    </p:embeddedFont>
    <p:embeddedFont>
      <p:font typeface="맑은 고딕" panose="020B0503020000020004" pitchFamily="50" charset="-127"/>
      <p:regular r:id="rId16"/>
      <p:bold r:id="rId17"/>
    </p:embeddedFont>
    <p:embeddedFont>
      <p:font typeface="한컴 윤고딕 250" panose="02020603020101020101" pitchFamily="18" charset="-127"/>
      <p:regular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216879"/>
    <a:srgbClr val="F2F2F2"/>
    <a:srgbClr val="C7E7EF"/>
    <a:srgbClr val="37ABC8"/>
    <a:srgbClr val="E9F6F9"/>
    <a:srgbClr val="83CCDD"/>
    <a:srgbClr val="CC706E"/>
    <a:srgbClr val="F7F7F7"/>
    <a:srgbClr val="D417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11" autoAdjust="0"/>
  </p:normalViewPr>
  <p:slideViewPr>
    <p:cSldViewPr showGuides="1">
      <p:cViewPr varScale="1">
        <p:scale>
          <a:sx n="146" d="100"/>
          <a:sy n="146" d="100"/>
        </p:scale>
        <p:origin x="576" y="114"/>
      </p:cViewPr>
      <p:guideLst>
        <p:guide orient="horz" pos="184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224" y="0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BE272-ABCB-4206-8DCB-7E4BF27D05A6}" type="datetimeFigureOut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70175" y="509588"/>
            <a:ext cx="4532313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267" y="3228896"/>
            <a:ext cx="789813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224" y="6456612"/>
            <a:ext cx="4278154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0B5B-8FC5-4049-AEF5-89584415D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56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84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0B5B-8FC5-4049-AEF5-89584415D578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58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8789E-6CD7-4F43-B589-69FE8E2BCEF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39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3F94C-E11B-415A-A90C-AC388974DD2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522-0758-4364-BD23-B7E8A352863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26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1484A-88D6-4562-B5F5-DAF103A8FE9D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1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A379-7917-4A31-A7EB-712CEEEEE43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85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4934-4665-43B5-A7EF-5F8744C74867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38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35ABF-9C40-45DF-A9CF-2916AF1B441B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74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AEFF-49D0-44F4-BD37-F746E5A35F10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65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02171-E9E7-4BF1-9B40-1ACF8AA6E762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51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C4FBC-F0DA-4F2E-A888-FA555ADF3BBA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5CD4-5E2C-4D41-B75D-F49CE23C31BC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76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57859-C61C-45F8-9153-162B865691D9}" type="datetime1">
              <a:rPr lang="ko-KR" altLang="en-US" smtClean="0"/>
              <a:pPr/>
              <a:t>2019-07-08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1E249-DC9A-41ED-A9CF-1B70457DDE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29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788024" y="4572684"/>
            <a:ext cx="41044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ko-KR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  <a:p>
            <a:pPr algn="r"/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이정훈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2413" y="3523168"/>
            <a:ext cx="389916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Word2vec</a:t>
            </a:r>
            <a:endParaRPr lang="ko-KR" altLang="en-US" sz="16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14546" y="4146863"/>
            <a:ext cx="4514903" cy="253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|Word2vec</a:t>
            </a:r>
            <a:r>
              <a:rPr lang="ko-KR" altLang="en-US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을 사용해서 감정 분류 모델 만들기ㅣ</a:t>
            </a:r>
            <a:endParaRPr lang="ko-KR" altLang="en-US" sz="105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213000" y="4026232"/>
            <a:ext cx="4717994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airlineì ëí ì´ë¯¸ì§ ê²ìê²°ê³¼">
            <a:extLst>
              <a:ext uri="{FF2B5EF4-FFF2-40B4-BE49-F238E27FC236}">
                <a16:creationId xmlns:a16="http://schemas.microsoft.com/office/drawing/2014/main" id="{C2D68BF4-B179-4550-B8EC-5C43CCE568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225" y="448423"/>
            <a:ext cx="5161550" cy="290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5726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025133" y="1241673"/>
            <a:ext cx="5093734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Download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1710338" y="1249184"/>
            <a:ext cx="57233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받는 곳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https://github.com/vhrehfdl/samsung_sds_s2/tree/master/Word2vec%20+%20XGBoost 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94B61D8-503D-4682-8F0E-575BB4721334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7603FDB-192C-417B-B957-0519DF0E8EA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5AED5BF-F318-4528-AC9B-9473094D07E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BCA535D5-61D1-4420-AD2E-A5191BD92A5E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C0EE5386-96C2-435D-9A68-5C43DAF16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488" y="1932567"/>
            <a:ext cx="7557025" cy="200733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8DF32BF-DB3E-4FDC-A687-44819184931E}"/>
              </a:ext>
            </a:extLst>
          </p:cNvPr>
          <p:cNvSpPr txBox="1"/>
          <p:nvPr/>
        </p:nvSpPr>
        <p:spPr>
          <a:xfrm>
            <a:off x="2852739" y="4146312"/>
            <a:ext cx="3438523" cy="29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사용 데이터 컬럼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: airline_sentiment / text</a:t>
            </a:r>
          </a:p>
        </p:txBody>
      </p:sp>
    </p:spTree>
    <p:extLst>
      <p:ext uri="{BB962C8B-B14F-4D97-AF65-F5344CB8AC3E}">
        <p14:creationId xmlns:p14="http://schemas.microsoft.com/office/powerpoint/2010/main" val="4248271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2990597" y="1241673"/>
            <a:ext cx="316280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Data</a:t>
            </a:r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 </a:t>
            </a:r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Analysis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BBB1E249-DC9A-41ED-A9CF-1B70457DDE07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0 1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데이터 확인하기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258DFF-C402-43C8-9EFA-BA869C75D983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Train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개수 확인하기</a:t>
            </a:r>
            <a:endParaRPr lang="en-US" altLang="ko-KR" sz="8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2B168613-09D8-4DFB-9E46-6E7D7BA744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7758004"/>
              </p:ext>
            </p:extLst>
          </p:nvPr>
        </p:nvGraphicFramePr>
        <p:xfrm>
          <a:off x="2113278" y="2427734"/>
          <a:ext cx="491744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9360">
                  <a:extLst>
                    <a:ext uri="{9D8B030D-6E8A-4147-A177-3AD203B41FA5}">
                      <a16:colId xmlns:a16="http://schemas.microsoft.com/office/drawing/2014/main" val="29457525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90839565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2685277579"/>
                    </a:ext>
                  </a:extLst>
                </a:gridCol>
                <a:gridCol w="1229360">
                  <a:extLst>
                    <a:ext uri="{9D8B030D-6E8A-4147-A177-3AD203B41FA5}">
                      <a16:colId xmlns:a16="http://schemas.microsoft.com/office/drawing/2014/main" val="40772519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Negative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Neutral</a:t>
                      </a: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Positive</a:t>
                      </a: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4057083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train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835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269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213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800074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</a:rPr>
                        <a:t>test</a:t>
                      </a:r>
                      <a:endParaRPr lang="en-US" altLang="ko-KR" sz="1000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89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sym typeface="Arial"/>
                        </a:rPr>
                        <a:t>33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spc="-10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한컴 윤고딕 250" panose="02020603020101020101" pitchFamily="18" charset="-127"/>
                          <a:ea typeface="한컴 윤고딕 250" panose="02020603020101020101" pitchFamily="18" charset="-127"/>
                          <a:cs typeface="Arial"/>
                          <a:sym typeface="Arial"/>
                        </a:rPr>
                        <a:t>25</a:t>
                      </a:r>
                      <a:endParaRPr lang="ko-KR" altLang="en-US" sz="1000" b="0" i="0" u="none" strike="noStrike" cap="none" spc="-10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한컴 윤고딕 250" panose="02020603020101020101" pitchFamily="18" charset="-127"/>
                        <a:ea typeface="한컴 윤고딕 250" panose="02020603020101020101" pitchFamily="18" charset="-127"/>
                        <a:cs typeface="Arial"/>
                        <a:sym typeface="Arial"/>
                      </a:endParaRPr>
                    </a:p>
                  </a:txBody>
                  <a:tcPr marL="110642" marR="110642" anchor="ctr"/>
                </a:tc>
                <a:extLst>
                  <a:ext uri="{0D108BD9-81ED-4DB2-BD59-A6C34878D82A}">
                    <a16:rowId xmlns:a16="http://schemas.microsoft.com/office/drawing/2014/main" val="1611441817"/>
                  </a:ext>
                </a:extLst>
              </a:tr>
            </a:tbl>
          </a:graphicData>
        </a:graphic>
      </p:graphicFrame>
      <p:grpSp>
        <p:nvGrpSpPr>
          <p:cNvPr id="14" name="그룹 13">
            <a:extLst>
              <a:ext uri="{FF2B5EF4-FFF2-40B4-BE49-F238E27FC236}">
                <a16:creationId xmlns:a16="http://schemas.microsoft.com/office/drawing/2014/main" id="{EFEC7F42-35EA-4EBF-BB6B-AA2AE5DD788E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2601794-FF15-4881-90AA-0FA69E25B73E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50C4D6E-32C0-47DA-BFA7-045A50612848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25309F15-4CB7-4169-AFD2-0F3558EFCDC2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37681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문장을 토큰으로 분리하기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CD2122-0988-44BE-B384-F05FE6EDE513}"/>
              </a:ext>
            </a:extLst>
          </p:cNvPr>
          <p:cNvSpPr txBox="1"/>
          <p:nvPr/>
        </p:nvSpPr>
        <p:spPr>
          <a:xfrm>
            <a:off x="574634" y="2576332"/>
            <a:ext cx="3637287" cy="79265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Holding off on some major purchases for hobby for week until they finally went on sale before I pulled the trigger on the purchase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D5F326-CE9D-4D8A-9C4B-410294331699}"/>
              </a:ext>
            </a:extLst>
          </p:cNvPr>
          <p:cNvSpPr txBox="1"/>
          <p:nvPr/>
        </p:nvSpPr>
        <p:spPr>
          <a:xfrm>
            <a:off x="4932079" y="2455144"/>
            <a:ext cx="3637287" cy="103502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['holding', 'off’, 'on’, 'some’,  'major’, 'purchases’, 'for', 'hobby', 'for', 'week’, 'until', 'they', 'finally', 'went', 'on', 'sale', 'before', 'i', 'pulled', 'the', 'trigger', 'on’, 'the', 'purchase']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0233A1D6-9753-4000-A3AD-7BB53AA10020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 flipV="1">
            <a:off x="4211921" y="2972658"/>
            <a:ext cx="72015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0716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문장을 토큰으로 분리하기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6000E414-FE59-44FB-BFE1-EEB65D6F33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4580646"/>
              </p:ext>
            </p:extLst>
          </p:nvPr>
        </p:nvGraphicFramePr>
        <p:xfrm>
          <a:off x="4865717" y="2031787"/>
          <a:ext cx="3441035" cy="2026304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14560212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3175250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152089973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94104296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3.8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1193243420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78284032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06820258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4C57B04-A942-45EE-BFE0-5D848DA2F543}"/>
              </a:ext>
            </a:extLst>
          </p:cNvPr>
          <p:cNvCxnSpPr>
            <a:cxnSpLocks/>
            <a:stCxn id="23" idx="3"/>
            <a:endCxn id="20" idx="1"/>
          </p:cNvCxnSpPr>
          <p:nvPr/>
        </p:nvCxnSpPr>
        <p:spPr>
          <a:xfrm>
            <a:off x="4176839" y="3044939"/>
            <a:ext cx="68887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24698B5-1F84-48BB-83E5-B48307EF484B}"/>
              </a:ext>
            </a:extLst>
          </p:cNvPr>
          <p:cNvSpPr txBox="1"/>
          <p:nvPr/>
        </p:nvSpPr>
        <p:spPr>
          <a:xfrm>
            <a:off x="539552" y="2549867"/>
            <a:ext cx="3637287" cy="99014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['holding', 'off’, 'on’, 'some’,  'major’, 'purchases’, 'for', 'hobby', 'for', 'week’, 'until', 'they', 'finally', 'went', 'on', 'sale', 'before', 'i', 'pulled', 'the', 'trigger', 'on',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 'the', 'purchase']</a:t>
            </a:r>
          </a:p>
        </p:txBody>
      </p:sp>
    </p:spTree>
    <p:extLst>
      <p:ext uri="{BB962C8B-B14F-4D97-AF65-F5344CB8AC3E}">
        <p14:creationId xmlns:p14="http://schemas.microsoft.com/office/powerpoint/2010/main" val="2657515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데이터 전처리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0 2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Word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Representation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값을 더해서 평균 구하기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1C95A2A9-84D1-4B10-9B96-BBE0F00A20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126035"/>
              </p:ext>
            </p:extLst>
          </p:nvPr>
        </p:nvGraphicFramePr>
        <p:xfrm>
          <a:off x="833771" y="2028007"/>
          <a:ext cx="3441035" cy="2026304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14560212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33175250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0.2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152089973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-14.8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94104296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3.8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1193243420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4.2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782840324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-7.1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-5.3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006820258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-7.8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12.9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-1.9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-9.8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-9.12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4FE1ABA5-E230-49F3-9E06-DF1A511DFD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840858"/>
              </p:ext>
            </p:extLst>
          </p:nvPr>
        </p:nvGraphicFramePr>
        <p:xfrm>
          <a:off x="4869195" y="2914515"/>
          <a:ext cx="3441035" cy="253288"/>
        </p:xfrm>
        <a:graphic>
          <a:graphicData uri="http://schemas.openxmlformats.org/drawingml/2006/table">
            <a:tbl>
              <a:tblPr firstRow="1" bandRow="1"/>
              <a:tblGrid>
                <a:gridCol w="688207">
                  <a:extLst>
                    <a:ext uri="{9D8B030D-6E8A-4147-A177-3AD203B41FA5}">
                      <a16:colId xmlns:a16="http://schemas.microsoft.com/office/drawing/2014/main" val="3257227485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622472722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1315118749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2134517017"/>
                    </a:ext>
                  </a:extLst>
                </a:gridCol>
                <a:gridCol w="688207">
                  <a:extLst>
                    <a:ext uri="{9D8B030D-6E8A-4147-A177-3AD203B41FA5}">
                      <a16:colId xmlns:a16="http://schemas.microsoft.com/office/drawing/2014/main" val="4135320489"/>
                    </a:ext>
                  </a:extLst>
                </a:gridCol>
              </a:tblGrid>
              <a:tr h="2532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2.87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5.66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-4.97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-0.525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-2.935</a:t>
                      </a:r>
                      <a:endParaRPr lang="ko-KR" altLang="en-US" sz="1000"/>
                    </a:p>
                  </a:txBody>
                  <a:tcPr marL="51615" marR="51615" marT="31227" marB="31227"/>
                </a:tc>
                <a:extLst>
                  <a:ext uri="{0D108BD9-81ED-4DB2-BD59-A6C34878D82A}">
                    <a16:rowId xmlns:a16="http://schemas.microsoft.com/office/drawing/2014/main" val="3600879810"/>
                  </a:ext>
                </a:extLst>
              </a:tr>
            </a:tbl>
          </a:graphicData>
        </a:graphic>
      </p:graphicFrame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979176BD-557E-42D8-B2A0-CAE486F7F7B1}"/>
              </a:ext>
            </a:extLst>
          </p:cNvPr>
          <p:cNvCxnSpPr>
            <a:cxnSpLocks/>
            <a:stCxn id="17" idx="3"/>
            <a:endCxn id="19" idx="1"/>
          </p:cNvCxnSpPr>
          <p:nvPr/>
        </p:nvCxnSpPr>
        <p:spPr>
          <a:xfrm>
            <a:off x="4274806" y="3041159"/>
            <a:ext cx="5943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5918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모델 만들기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0 3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Model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 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만든 모델에다가 데이터를 입려해 학습을 진행한다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36BCA2C-814A-4E09-987A-A02B89084B7A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5A9BE8-794C-445C-AC47-840185E8A054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9A9604-8431-44FC-8BAB-40F69E77620D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12A9531-4580-4DB1-8497-049B59BD36C4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AEB7DA7-E89B-4A61-A86B-DDA056A62B6F}"/>
              </a:ext>
            </a:extLst>
          </p:cNvPr>
          <p:cNvSpPr txBox="1"/>
          <p:nvPr/>
        </p:nvSpPr>
        <p:spPr>
          <a:xfrm>
            <a:off x="2714881" y="2571750"/>
            <a:ext cx="3714239" cy="75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Vector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로 변환한 데이터를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XGBoost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모델에 입력하기</a:t>
            </a: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만약 데이터가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3000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개이면 데이터의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shape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는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(3000, 5)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가 된다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88745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99542"/>
            <a:ext cx="9144000" cy="720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0" y="699542"/>
            <a:ext cx="3851920" cy="72007"/>
          </a:xfrm>
          <a:prstGeom prst="rect">
            <a:avLst/>
          </a:prstGeom>
          <a:solidFill>
            <a:srgbClr val="37A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/>
          <p:cNvCxnSpPr/>
          <p:nvPr/>
        </p:nvCxnSpPr>
        <p:spPr>
          <a:xfrm>
            <a:off x="3491880" y="1241673"/>
            <a:ext cx="216024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660186" y="941407"/>
            <a:ext cx="1823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Yoon 윤명조 520_TT" panose="02090603020101020101" pitchFamily="18" charset="-127"/>
                <a:ea typeface="Yoon 윤명조 520_TT" panose="02090603020101020101" pitchFamily="18" charset="-127"/>
              </a:rPr>
              <a:t>Evaluation</a:t>
            </a:r>
            <a:endParaRPr lang="ko-KR" altLang="en-US" sz="1400" b="1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Yoon 윤명조 520_TT" panose="02090603020101020101" pitchFamily="18" charset="-127"/>
              <a:ea typeface="Yoon 윤명조 520_TT" panose="0209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2251D5-D4E8-447D-91D9-D6E4331B2C0D}"/>
              </a:ext>
            </a:extLst>
          </p:cNvPr>
          <p:cNvSpPr txBox="1"/>
          <p:nvPr/>
        </p:nvSpPr>
        <p:spPr>
          <a:xfrm>
            <a:off x="102335" y="93281"/>
            <a:ext cx="20934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0 4 </a:t>
            </a:r>
            <a:r>
              <a:rPr lang="ko-KR" altLang="en-US" sz="100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ㅣ</a:t>
            </a:r>
            <a:r>
              <a:rPr lang="en-US" altLang="ko-KR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20_TT" panose="02090603020101020101" pitchFamily="18" charset="-127"/>
                <a:ea typeface="Yoon 윤고딕 520_TT" panose="02090603020101020101" pitchFamily="18" charset="-127"/>
              </a:rPr>
              <a:t>  </a:t>
            </a:r>
            <a:r>
              <a:rPr lang="ko-KR" altLang="en-US" sz="10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37ABC8"/>
                </a:solidFill>
                <a:effectLst>
                  <a:reflection blurRad="6350" stA="50000" endA="300" endPos="50000" dist="60007" dir="5400000" sy="-100000" algn="bl" rotWithShape="0"/>
                </a:effectLst>
                <a:latin typeface="Yoon 윤고딕 540_TT" panose="02090603020101020101" pitchFamily="18" charset="-127"/>
                <a:ea typeface="Yoon 윤고딕 540_TT" panose="02090603020101020101" pitchFamily="18" charset="-127"/>
              </a:rPr>
              <a:t>결과 측정</a:t>
            </a:r>
            <a:endParaRPr lang="ko-KR" altLang="en-US" sz="10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37ABC8"/>
              </a:solidFill>
              <a:effectLst>
                <a:reflection blurRad="6350" stA="50000" endA="300" endPos="50000" dist="60007" dir="5400000" sy="-100000" algn="bl" rotWithShape="0"/>
              </a:effectLst>
              <a:latin typeface="Yoon 윤고딕 520_TT" panose="02090603020101020101" pitchFamily="18" charset="-127"/>
              <a:ea typeface="Yoon 윤고딕 520_TT" panose="0209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8B9A75-2916-48C6-9F09-1C458D6F415B}"/>
              </a:ext>
            </a:extLst>
          </p:cNvPr>
          <p:cNvSpPr txBox="1"/>
          <p:nvPr/>
        </p:nvSpPr>
        <p:spPr>
          <a:xfrm>
            <a:off x="2421991" y="1249184"/>
            <a:ext cx="43000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Test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데이터 셋을 사용해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Accuracy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와 </a:t>
            </a:r>
            <a:r>
              <a:rPr lang="en-US" altLang="ko-KR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F1 Score </a:t>
            </a:r>
            <a:r>
              <a:rPr lang="ko-KR" altLang="en-US" sz="8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측정</a:t>
            </a:r>
            <a:endParaRPr lang="ko-KR" altLang="en-US" sz="800" spc="-10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58F7CE-9E19-45BA-8D08-77BDCD3592F2}"/>
              </a:ext>
            </a:extLst>
          </p:cNvPr>
          <p:cNvSpPr txBox="1"/>
          <p:nvPr/>
        </p:nvSpPr>
        <p:spPr>
          <a:xfrm>
            <a:off x="2846154" y="2064524"/>
            <a:ext cx="3451693" cy="237943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accuracy_score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from sklearn.metrics import classification_report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[‘negative’, ‘positive’ … ‘neutral’]</a:t>
            </a:r>
          </a:p>
          <a:p>
            <a:pPr>
              <a:lnSpc>
                <a:spcPct val="150000"/>
              </a:lnSpc>
            </a:pP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 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= [‘negative’, ‘negative,’ … ‘positive’]</a:t>
            </a: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000" spc="-10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한컴 윤고딕 250" panose="02020603020101020101" pitchFamily="18" charset="-127"/>
              <a:ea typeface="-윤고딕31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accuracy_score(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print(classification_report(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실제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, </a:t>
            </a:r>
            <a:r>
              <a:rPr lang="ko-KR" altLang="en-US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예측 정답</a:t>
            </a:r>
            <a:r>
              <a:rPr lang="en-US" altLang="ko-KR" sz="1000" spc="-10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한컴 윤고딕 250" panose="02020603020101020101" pitchFamily="18" charset="-127"/>
                <a:ea typeface="-윤고딕310" panose="02030504000101010101"/>
              </a:rPr>
              <a:t>))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942362-6396-4C58-BBE3-935AB482C25F}"/>
              </a:ext>
            </a:extLst>
          </p:cNvPr>
          <p:cNvGrpSpPr/>
          <p:nvPr/>
        </p:nvGrpSpPr>
        <p:grpSpPr>
          <a:xfrm>
            <a:off x="6378702" y="136969"/>
            <a:ext cx="2729802" cy="460692"/>
            <a:chOff x="6464142" y="136969"/>
            <a:chExt cx="2729802" cy="46069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8380180-4394-4B27-A2A3-ACBF8BFD9B58}"/>
                </a:ext>
              </a:extLst>
            </p:cNvPr>
            <p:cNvSpPr txBox="1"/>
            <p:nvPr/>
          </p:nvSpPr>
          <p:spPr>
            <a:xfrm>
              <a:off x="6588224" y="136969"/>
              <a:ext cx="244286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40_TT" panose="02090603020101020101" pitchFamily="18" charset="-127"/>
                  <a:ea typeface="Yoon 윤고딕 540_TT" panose="02090603020101020101" pitchFamily="18" charset="-127"/>
                </a:rPr>
                <a:t>Word2vec</a:t>
              </a:r>
              <a:endParaRPr lang="ko-KR" altLang="en-US" sz="105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Yoon 윤고딕 520_TT" panose="02090603020101020101" pitchFamily="18" charset="-127"/>
                <a:ea typeface="Yoon 윤고딕 520_TT" panose="0209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FFA0A1B-BDC6-4C43-9377-07427465B234}"/>
                </a:ext>
              </a:extLst>
            </p:cNvPr>
            <p:cNvSpPr txBox="1"/>
            <p:nvPr/>
          </p:nvSpPr>
          <p:spPr>
            <a:xfrm>
              <a:off x="6464142" y="397606"/>
              <a:ext cx="272980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ㅣ</a:t>
              </a:r>
              <a:r>
                <a:rPr lang="en-US" altLang="ko-KR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Word2vec</a:t>
              </a:r>
              <a:r>
                <a:rPr lang="ko-KR" altLang="en-US" sz="7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Yoon 윤고딕 520_TT" panose="02090603020101020101" pitchFamily="18" charset="-127"/>
                  <a:ea typeface="Yoon 윤고딕 520_TT" panose="02090603020101020101" pitchFamily="18" charset="-127"/>
                </a:rPr>
                <a:t>을 사용해서 감정 분류 모델 만들기ㅣ</a:t>
              </a: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D50F1F2A-964B-4720-8AD1-68D5CF49D5B8}"/>
                </a:ext>
              </a:extLst>
            </p:cNvPr>
            <p:cNvCxnSpPr/>
            <p:nvPr/>
          </p:nvCxnSpPr>
          <p:spPr>
            <a:xfrm>
              <a:off x="6587768" y="392175"/>
              <a:ext cx="2465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8444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131840" y="1987474"/>
            <a:ext cx="2700300" cy="969496"/>
            <a:chOff x="3131840" y="1987474"/>
            <a:chExt cx="2700300" cy="969496"/>
          </a:xfrm>
        </p:grpSpPr>
        <p:sp>
          <p:nvSpPr>
            <p:cNvPr id="6" name="TextBox 5"/>
            <p:cNvSpPr txBox="1"/>
            <p:nvPr/>
          </p:nvSpPr>
          <p:spPr>
            <a:xfrm>
              <a:off x="3311860" y="1987474"/>
              <a:ext cx="2520280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Q  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&amp;</a:t>
              </a:r>
              <a:r>
                <a:rPr lang="en-US" altLang="ko-KR" sz="2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75000"/>
                    </a:schemeClr>
                  </a:solidFill>
                  <a:latin typeface="HY강M" panose="02030600000101010101" pitchFamily="18" charset="-127"/>
                  <a:ea typeface="HY강M" panose="02030600000101010101" pitchFamily="18" charset="-127"/>
                </a:rPr>
                <a:t>  A</a:t>
              </a:r>
            </a:p>
            <a:p>
              <a:pPr algn="dist">
                <a:lnSpc>
                  <a:spcPct val="150000"/>
                </a:lnSpc>
              </a:pPr>
              <a:r>
                <a:rPr lang="en-US" altLang="ko-KR" sz="1400" spc="-10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컴 윤고딕 250" panose="02020603020101020101" pitchFamily="18" charset="-127"/>
                  <a:ea typeface="한컴 윤고딕 250" panose="02020603020101020101" pitchFamily="18" charset="-127"/>
                </a:rPr>
                <a:t>THANK YOU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3131840" y="2139702"/>
              <a:ext cx="0" cy="792411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1E249-DC9A-41ED-A9CF-1B70457DDE07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40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CCDD"/>
        </a:solidFill>
        <a:ln w="9525">
          <a:noFill/>
        </a:ln>
      </a:spPr>
      <a:bodyPr rtlCol="0" anchor="ctr"/>
      <a:lstStyle>
        <a:defPPr algn="ctr">
          <a:defRPr sz="900" spc="-100" smtClean="0">
            <a:ln>
              <a:solidFill>
                <a:schemeClr val="bg1">
                  <a:lumMod val="85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Yoon 윤고딕 540_TT" panose="02090603020101020101" pitchFamily="18" charset="-127"/>
            <a:ea typeface="Yoon 윤고딕 540_TT" panose="0209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headEnd type="none" w="med" len="med"/>
          <a:tailEnd type="triangl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39736</TotalTime>
  <Words>548</Words>
  <Application>Microsoft Office PowerPoint</Application>
  <PresentationFormat>화면 슬라이드 쇼(16:9)</PresentationFormat>
  <Paragraphs>165</Paragraphs>
  <Slides>9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8" baseType="lpstr">
      <vt:lpstr>Yoon 윤고딕 540_TT</vt:lpstr>
      <vt:lpstr>Yoon 윤명조 520_TT</vt:lpstr>
      <vt:lpstr>한컴 윤고딕 250</vt:lpstr>
      <vt:lpstr>-윤고딕310</vt:lpstr>
      <vt:lpstr>Arial</vt:lpstr>
      <vt:lpstr>HY강M</vt:lpstr>
      <vt:lpstr>Yoon 윤고딕 520_TT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Chunil</dc:creator>
  <cp:lastModifiedBy>ailab27307</cp:lastModifiedBy>
  <cp:revision>552</cp:revision>
  <cp:lastPrinted>2019-03-13T04:17:53Z</cp:lastPrinted>
  <dcterms:created xsi:type="dcterms:W3CDTF">2014-11-02T09:10:55Z</dcterms:created>
  <dcterms:modified xsi:type="dcterms:W3CDTF">2019-07-08T01:09:07Z</dcterms:modified>
</cp:coreProperties>
</file>